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21"/>
  </p:notesMasterIdLst>
  <p:sldIdLst>
    <p:sldId id="278" r:id="rId2"/>
    <p:sldId id="279" r:id="rId3"/>
    <p:sldId id="264" r:id="rId4"/>
    <p:sldId id="260" r:id="rId5"/>
    <p:sldId id="258" r:id="rId6"/>
    <p:sldId id="259" r:id="rId7"/>
    <p:sldId id="277" r:id="rId8"/>
    <p:sldId id="263" r:id="rId9"/>
    <p:sldId id="267" r:id="rId10"/>
    <p:sldId id="271" r:id="rId11"/>
    <p:sldId id="280" r:id="rId12"/>
    <p:sldId id="272" r:id="rId13"/>
    <p:sldId id="273" r:id="rId14"/>
    <p:sldId id="265" r:id="rId15"/>
    <p:sldId id="276" r:id="rId16"/>
    <p:sldId id="274" r:id="rId17"/>
    <p:sldId id="270" r:id="rId18"/>
    <p:sldId id="27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45"/>
    <p:restoredTop sz="94674"/>
  </p:normalViewPr>
  <p:slideViewPr>
    <p:cSldViewPr snapToGrid="0" snapToObjects="1">
      <p:cViewPr>
        <p:scale>
          <a:sx n="109" d="100"/>
          <a:sy n="109" d="100"/>
        </p:scale>
        <p:origin x="126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F63B7-0892-724E-BE6A-3CA8AF593722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3D43D2-111C-424E-8EF7-B465D98DC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88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15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3887" b="32518"/>
          <a:stretch/>
        </p:blipFill>
        <p:spPr>
          <a:xfrm>
            <a:off x="4781975" y="733130"/>
            <a:ext cx="7410027" cy="612487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799" y="6295048"/>
            <a:ext cx="648227" cy="2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0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1D738-0CEF-4640-BD4A-421556C3141E}" type="datetimeFigureOut">
              <a:rPr lang="en-US" smtClean="0"/>
              <a:t>5/11/18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563D0-2665-0445-8B9E-FD2A639E0D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60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ataplatform.ibm.com/" TargetMode="External"/><Relationship Id="rId3" Type="http://schemas.openxmlformats.org/officeDocument/2006/relationships/hyperlink" Target="https://www.ibm.com/cloud/machine-lear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5D2DA7F-F2A6-BE45-9905-0B447BC9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99" y="271708"/>
            <a:ext cx="4476207" cy="5972459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Machine Learning </a:t>
            </a:r>
            <a:b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Workflows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667" dirty="0" smtClean="0">
                <a:solidFill>
                  <a:schemeClr val="bg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Marius Danciu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845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model types lead to different measures</a:t>
            </a:r>
          </a:p>
          <a:p>
            <a:r>
              <a:rPr lang="en-US" dirty="0" smtClean="0"/>
              <a:t>Regression: RMSE</a:t>
            </a:r>
          </a:p>
          <a:p>
            <a:r>
              <a:rPr lang="en-US" dirty="0" smtClean="0"/>
              <a:t>Classification: Precision, Recall, F1-Score, </a:t>
            </a:r>
            <a:r>
              <a:rPr lang="en-US" dirty="0" err="1" smtClean="0"/>
              <a:t>AuROC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4001" y="3754491"/>
            <a:ext cx="3017999" cy="310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5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Overfitting / bias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Overfitting </a:t>
            </a:r>
            <a:r>
              <a:rPr lang="mr-IN" dirty="0" smtClean="0"/>
              <a:t>–</a:t>
            </a:r>
            <a:r>
              <a:rPr lang="en-US" dirty="0" smtClean="0"/>
              <a:t> the model gets great accuracy on training data but it’s really bad on test data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Regularization </a:t>
            </a:r>
            <a:r>
              <a:rPr lang="mr-IN" dirty="0" smtClean="0"/>
              <a:t>–</a:t>
            </a:r>
            <a:r>
              <a:rPr lang="en-US" dirty="0" smtClean="0"/>
              <a:t> L1, L2, Dropouts, Data Augmentation</a:t>
            </a:r>
            <a:endParaRPr lang="en-US" dirty="0" smtClean="0"/>
          </a:p>
          <a:p>
            <a:r>
              <a:rPr lang="en-US" dirty="0" smtClean="0"/>
              <a:t>Bias </a:t>
            </a:r>
            <a:r>
              <a:rPr lang="mr-IN" dirty="0" smtClean="0"/>
              <a:t>–</a:t>
            </a:r>
            <a:r>
              <a:rPr lang="en-US" dirty="0" smtClean="0"/>
              <a:t> the model is bad on both training and test data</a:t>
            </a:r>
          </a:p>
          <a:p>
            <a:r>
              <a:rPr lang="en-US" dirty="0" smtClean="0"/>
              <a:t>Learning curves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101" y="4001294"/>
            <a:ext cx="5343797" cy="20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During a machine-learning project there are many unknowns</a:t>
            </a:r>
          </a:p>
          <a:p>
            <a:pPr lvl="1"/>
            <a:r>
              <a:rPr lang="en-US" dirty="0" smtClean="0"/>
              <a:t>How to shape data ?</a:t>
            </a:r>
          </a:p>
          <a:p>
            <a:pPr lvl="1"/>
            <a:r>
              <a:rPr lang="en-US" dirty="0" smtClean="0"/>
              <a:t>What features are relevant ?</a:t>
            </a:r>
          </a:p>
          <a:p>
            <a:pPr lvl="1"/>
            <a:r>
              <a:rPr lang="en-US" dirty="0" smtClean="0"/>
              <a:t>Need data augmentation ?</a:t>
            </a:r>
          </a:p>
          <a:p>
            <a:pPr lvl="1"/>
            <a:r>
              <a:rPr lang="en-US" dirty="0" smtClean="0"/>
              <a:t>What algorithms to choose ?</a:t>
            </a:r>
          </a:p>
          <a:p>
            <a:pPr lvl="1"/>
            <a:r>
              <a:rPr lang="en-US" dirty="0" smtClean="0"/>
              <a:t>What hyper-parameters to choose ?</a:t>
            </a:r>
          </a:p>
          <a:p>
            <a:pPr lvl="2"/>
            <a:r>
              <a:rPr lang="en-US" dirty="0" smtClean="0"/>
              <a:t>Learning</a:t>
            </a:r>
          </a:p>
          <a:p>
            <a:pPr lvl="2"/>
            <a:r>
              <a:rPr lang="en-US" dirty="0" smtClean="0"/>
              <a:t>Hyper-Parameter-Optimization</a:t>
            </a:r>
          </a:p>
          <a:p>
            <a:pPr lvl="3"/>
            <a:r>
              <a:rPr lang="en-US" dirty="0" smtClean="0"/>
              <a:t>Grid Search</a:t>
            </a:r>
          </a:p>
          <a:p>
            <a:pPr lvl="3"/>
            <a:r>
              <a:rPr lang="en-US" dirty="0" smtClean="0"/>
              <a:t>Random Search</a:t>
            </a:r>
          </a:p>
          <a:p>
            <a:pPr lvl="3"/>
            <a:r>
              <a:rPr lang="en-US" dirty="0" smtClean="0"/>
              <a:t>Bayesian Optimization</a:t>
            </a:r>
          </a:p>
          <a:p>
            <a:pPr lvl="3"/>
            <a:r>
              <a:rPr lang="mr-IN" dirty="0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782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IBM Watson Studio Experiment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7" y="1402322"/>
            <a:ext cx="7059277" cy="45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3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43" y="257893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Models deployment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6166" y="3241717"/>
            <a:ext cx="25273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Operationalize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Models as service</a:t>
            </a:r>
          </a:p>
          <a:p>
            <a:pPr lvl="1"/>
            <a:r>
              <a:rPr lang="en-US" dirty="0" smtClean="0"/>
              <a:t>Provide REST / </a:t>
            </a:r>
            <a:r>
              <a:rPr lang="en-US" dirty="0" err="1" smtClean="0"/>
              <a:t>gRPC</a:t>
            </a:r>
            <a:r>
              <a:rPr lang="en-US" dirty="0" smtClean="0"/>
              <a:t> endpoints for scoring</a:t>
            </a:r>
          </a:p>
          <a:p>
            <a:pPr lvl="1"/>
            <a:r>
              <a:rPr lang="en-US" dirty="0" smtClean="0"/>
              <a:t>Containerization : Docker + Kubernetes</a:t>
            </a:r>
          </a:p>
          <a:p>
            <a:pPr lvl="1"/>
            <a:r>
              <a:rPr lang="en-US" dirty="0" smtClean="0"/>
              <a:t>Dynamic scaling</a:t>
            </a:r>
          </a:p>
          <a:p>
            <a:r>
              <a:rPr lang="en-US" dirty="0" smtClean="0"/>
              <a:t>Models as Docker images</a:t>
            </a:r>
          </a:p>
          <a:p>
            <a:r>
              <a:rPr lang="en-US" dirty="0" smtClean="0"/>
              <a:t>Models as industry formats/standards: Core-ML, ONNX, PFA, PMML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7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again </a:t>
            </a:r>
            <a:r>
              <a:rPr lang="mr-IN" dirty="0" smtClean="0"/>
              <a:t>…</a:t>
            </a:r>
            <a:r>
              <a:rPr lang="en-US" dirty="0" smtClean="0"/>
              <a:t> and again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Collect feedback data </a:t>
            </a:r>
            <a:r>
              <a:rPr lang="en-US" dirty="0" smtClean="0"/>
              <a:t>(labeled data / data with ground truths)</a:t>
            </a:r>
          </a:p>
          <a:p>
            <a:r>
              <a:rPr lang="en-US" b="1" dirty="0" smtClean="0"/>
              <a:t>Retrain</a:t>
            </a:r>
          </a:p>
          <a:p>
            <a:pPr lvl="1"/>
            <a:r>
              <a:rPr lang="en-US" dirty="0" smtClean="0"/>
              <a:t>Full retrain</a:t>
            </a:r>
          </a:p>
          <a:p>
            <a:pPr lvl="1"/>
            <a:r>
              <a:rPr lang="en-US" dirty="0" smtClean="0"/>
              <a:t>Incremental models </a:t>
            </a:r>
          </a:p>
          <a:p>
            <a:pPr lvl="1"/>
            <a:r>
              <a:rPr lang="en-US" dirty="0" smtClean="0"/>
              <a:t>Transfer learning</a:t>
            </a:r>
          </a:p>
          <a:p>
            <a:r>
              <a:rPr lang="en-US" b="1" dirty="0" smtClean="0"/>
              <a:t>Evaluate</a:t>
            </a:r>
          </a:p>
          <a:p>
            <a:r>
              <a:rPr lang="en-US" b="1" dirty="0" smtClean="0"/>
              <a:t>Deploy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405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092015" y="1821478"/>
            <a:ext cx="121814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+mn-lt"/>
                <a:ea typeface="Helvetica Neue" charset="0"/>
                <a:cs typeface="Helvetica Neue" charset="0"/>
              </a:rPr>
              <a:t>cleanse pipeline</a:t>
            </a:r>
          </a:p>
        </p:txBody>
      </p:sp>
      <p:cxnSp>
        <p:nvCxnSpPr>
          <p:cNvPr id="5" name="Elbow Connector 4"/>
          <p:cNvCxnSpPr/>
          <p:nvPr/>
        </p:nvCxnSpPr>
        <p:spPr>
          <a:xfrm flipV="1">
            <a:off x="5198751" y="2209079"/>
            <a:ext cx="574595" cy="123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126303" y="2125892"/>
            <a:ext cx="1072448" cy="168836"/>
            <a:chOff x="1373799" y="5777858"/>
            <a:chExt cx="520834" cy="179117"/>
          </a:xfrm>
          <a:solidFill>
            <a:srgbClr val="4B97D2"/>
          </a:solidFill>
        </p:grpSpPr>
        <p:sp>
          <p:nvSpPr>
            <p:cNvPr id="7" name="Can 6"/>
            <p:cNvSpPr/>
            <p:nvPr/>
          </p:nvSpPr>
          <p:spPr>
            <a:xfrm rot="5400000">
              <a:off x="1388333" y="5763330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8" name="Can 7"/>
            <p:cNvSpPr/>
            <p:nvPr/>
          </p:nvSpPr>
          <p:spPr>
            <a:xfrm rot="5400000">
              <a:off x="1548588" y="5763324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9" name="Can 8"/>
            <p:cNvSpPr/>
            <p:nvPr/>
          </p:nvSpPr>
          <p:spPr>
            <a:xfrm rot="5400000">
              <a:off x="1700988" y="5763330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0" name="Elbow Connector 9"/>
          <p:cNvCxnSpPr>
            <a:stCxn id="47" idx="4"/>
          </p:cNvCxnSpPr>
          <p:nvPr/>
        </p:nvCxnSpPr>
        <p:spPr>
          <a:xfrm flipV="1">
            <a:off x="3178143" y="2210314"/>
            <a:ext cx="913871" cy="51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21900" y="1821478"/>
            <a:ext cx="1360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+mn-lt"/>
                <a:ea typeface="Helvetica Neue" charset="0"/>
                <a:cs typeface="Helvetica Neue" charset="0"/>
              </a:rPr>
              <a:t>feature engineering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765916" y="2125892"/>
            <a:ext cx="1072448" cy="168836"/>
            <a:chOff x="1373799" y="5777858"/>
            <a:chExt cx="520834" cy="179117"/>
          </a:xfrm>
          <a:solidFill>
            <a:srgbClr val="4B97D2"/>
          </a:solidFill>
        </p:grpSpPr>
        <p:sp>
          <p:nvSpPr>
            <p:cNvPr id="13" name="Can 12"/>
            <p:cNvSpPr/>
            <p:nvPr/>
          </p:nvSpPr>
          <p:spPr>
            <a:xfrm rot="5400000">
              <a:off x="1388333" y="5763330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4" name="Can 13"/>
            <p:cNvSpPr/>
            <p:nvPr/>
          </p:nvSpPr>
          <p:spPr>
            <a:xfrm rot="5400000">
              <a:off x="1548588" y="5763324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15" name="Can 14"/>
            <p:cNvSpPr/>
            <p:nvPr/>
          </p:nvSpPr>
          <p:spPr>
            <a:xfrm rot="5400000">
              <a:off x="1700988" y="5763330"/>
              <a:ext cx="179111" cy="208179"/>
            </a:xfrm>
            <a:prstGeom prst="can">
              <a:avLst/>
            </a:prstGeom>
            <a:grpFill/>
            <a:ln w="1270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16" name="Elbow Connector 15"/>
          <p:cNvCxnSpPr>
            <a:stCxn id="21" idx="1"/>
          </p:cNvCxnSpPr>
          <p:nvPr/>
        </p:nvCxnSpPr>
        <p:spPr>
          <a:xfrm flipV="1">
            <a:off x="6838365" y="2209078"/>
            <a:ext cx="584017" cy="1235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22381" y="2113700"/>
            <a:ext cx="638147" cy="199649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1050" b="1" dirty="0">
                <a:solidFill>
                  <a:schemeClr val="tx1"/>
                </a:solidFill>
                <a:ea typeface="Helvetica Neue Light" charset="0"/>
                <a:cs typeface="Helvetica Neue Light" charset="0"/>
              </a:rPr>
              <a:t>analyze</a:t>
            </a:r>
          </a:p>
        </p:txBody>
      </p:sp>
      <p:sp>
        <p:nvSpPr>
          <p:cNvPr id="18" name="U-Turn Arrow 17"/>
          <p:cNvSpPr/>
          <p:nvPr/>
        </p:nvSpPr>
        <p:spPr>
          <a:xfrm flipH="1" flipV="1">
            <a:off x="4456284" y="2334307"/>
            <a:ext cx="3129392" cy="320867"/>
          </a:xfrm>
          <a:prstGeom prst="uturnArrow">
            <a:avLst>
              <a:gd name="adj1" fmla="val 16526"/>
              <a:gd name="adj2" fmla="val 19014"/>
              <a:gd name="adj3" fmla="val 25000"/>
              <a:gd name="adj4" fmla="val 43750"/>
              <a:gd name="adj5" fmla="val 100000"/>
            </a:avLst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40354" y="2505964"/>
            <a:ext cx="559769" cy="253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iterate</a:t>
            </a:r>
          </a:p>
        </p:txBody>
      </p:sp>
      <p:sp>
        <p:nvSpPr>
          <p:cNvPr id="20" name="Can 19"/>
          <p:cNvSpPr/>
          <p:nvPr/>
        </p:nvSpPr>
        <p:spPr>
          <a:xfrm>
            <a:off x="2493017" y="2003045"/>
            <a:ext cx="719417" cy="415572"/>
          </a:xfrm>
          <a:prstGeom prst="can">
            <a:avLst/>
          </a:prstGeom>
          <a:solidFill>
            <a:srgbClr val="4B97D2"/>
          </a:solidFill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 Light" charset="0"/>
                <a:cs typeface="Helvetica Neue Light" charset="0"/>
              </a:rPr>
              <a:t>data sources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407010" y="3318160"/>
            <a:ext cx="474737" cy="301495"/>
          </a:xfrm>
          <a:prstGeom prst="rect">
            <a:avLst/>
          </a:prstGeom>
          <a:solidFill>
            <a:srgbClr val="4B97D2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train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155034" y="3313946"/>
            <a:ext cx="731261" cy="301495"/>
          </a:xfrm>
          <a:prstGeom prst="rect">
            <a:avLst/>
          </a:prstGeom>
          <a:solidFill>
            <a:srgbClr val="4B97D2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model evaluation</a:t>
            </a:r>
          </a:p>
        </p:txBody>
      </p:sp>
      <p:cxnSp>
        <p:nvCxnSpPr>
          <p:cNvPr id="23" name="Elbow Connector 22"/>
          <p:cNvCxnSpPr/>
          <p:nvPr/>
        </p:nvCxnSpPr>
        <p:spPr>
          <a:xfrm rot="5400000">
            <a:off x="6345716" y="846672"/>
            <a:ext cx="904201" cy="4030346"/>
          </a:xfrm>
          <a:prstGeom prst="bentConnector3">
            <a:avLst>
              <a:gd name="adj1" fmla="val 38623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422148" y="3313946"/>
            <a:ext cx="720990" cy="301495"/>
          </a:xfrm>
          <a:prstGeom prst="rect">
            <a:avLst/>
          </a:prstGeom>
          <a:solidFill>
            <a:srgbClr val="4B97D2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model</a:t>
            </a:r>
            <a:r>
              <a:rPr lang="en-US" sz="900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 </a:t>
            </a: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fitting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3143241" y="4775412"/>
            <a:ext cx="4743053" cy="369774"/>
            <a:chOff x="745597" y="5489514"/>
            <a:chExt cx="7047891" cy="493032"/>
          </a:xfrm>
          <a:solidFill>
            <a:srgbClr val="FFC000"/>
          </a:solidFill>
        </p:grpSpPr>
        <p:sp>
          <p:nvSpPr>
            <p:cNvPr id="26" name="Bent Arrow 25"/>
            <p:cNvSpPr/>
            <p:nvPr/>
          </p:nvSpPr>
          <p:spPr>
            <a:xfrm rot="10800000">
              <a:off x="966743" y="5489514"/>
              <a:ext cx="6826745" cy="493032"/>
            </a:xfrm>
            <a:prstGeom prst="bentArrow">
              <a:avLst>
                <a:gd name="adj1" fmla="val 21596"/>
                <a:gd name="adj2" fmla="val 19151"/>
                <a:gd name="adj3" fmla="val 23392"/>
                <a:gd name="adj4" fmla="val 43750"/>
              </a:avLst>
            </a:prstGeom>
            <a:grpFill/>
            <a:ln w="12700"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45597" y="5831009"/>
              <a:ext cx="320816" cy="11026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33530" y="2424345"/>
            <a:ext cx="695170" cy="2694980"/>
            <a:chOff x="680778" y="2516063"/>
            <a:chExt cx="578132" cy="2245406"/>
          </a:xfrm>
          <a:solidFill>
            <a:srgbClr val="FFC000"/>
          </a:solidFill>
        </p:grpSpPr>
        <p:sp>
          <p:nvSpPr>
            <p:cNvPr id="29" name="Bent Arrow 28"/>
            <p:cNvSpPr/>
            <p:nvPr/>
          </p:nvSpPr>
          <p:spPr>
            <a:xfrm rot="16200000">
              <a:off x="-168275" y="3365116"/>
              <a:ext cx="2245406" cy="547300"/>
            </a:xfrm>
            <a:prstGeom prst="bentArrow">
              <a:avLst>
                <a:gd name="adj1" fmla="val 13363"/>
                <a:gd name="adj2" fmla="val 17807"/>
                <a:gd name="adj3" fmla="val 20747"/>
                <a:gd name="adj4" fmla="val 43750"/>
              </a:avLst>
            </a:prstGeom>
            <a:grpFill/>
            <a:ln w="12700"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201063" y="4692563"/>
              <a:ext cx="57847" cy="64663"/>
            </a:xfrm>
            <a:prstGeom prst="rect">
              <a:avLst/>
            </a:prstGeom>
            <a:grpFill/>
            <a:ln w="12700"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5543121" y="4959918"/>
            <a:ext cx="976837" cy="253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feedback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073131" y="3578883"/>
            <a:ext cx="765233" cy="30149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105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candidate model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5143138" y="3464694"/>
            <a:ext cx="263871" cy="421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3752863" y="3069788"/>
            <a:ext cx="209577" cy="258444"/>
          </a:xfrm>
          <a:prstGeom prst="cube">
            <a:avLst/>
          </a:prstGeom>
          <a:solidFill>
            <a:srgbClr val="4B97D2"/>
          </a:solidFill>
          <a:ln w="12700">
            <a:solidFill>
              <a:schemeClr val="bg2"/>
            </a:solidFill>
            <a:prstDash val="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32660" y="3046957"/>
            <a:ext cx="80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b="1" dirty="0">
                <a:latin typeface="+mn-lt"/>
                <a:ea typeface="Helvetica Neue" charset="0"/>
                <a:cs typeface="Helvetica Neue" charset="0"/>
              </a:rPr>
              <a:t>model definition</a:t>
            </a:r>
          </a:p>
        </p:txBody>
      </p:sp>
      <p:cxnSp>
        <p:nvCxnSpPr>
          <p:cNvPr id="36" name="Elbow Connector 35"/>
          <p:cNvCxnSpPr>
            <a:stCxn id="35" idx="5"/>
          </p:cNvCxnSpPr>
          <p:nvPr/>
        </p:nvCxnSpPr>
        <p:spPr>
          <a:xfrm>
            <a:off x="3962440" y="3172813"/>
            <a:ext cx="459708" cy="29188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be 36"/>
          <p:cNvSpPr/>
          <p:nvPr/>
        </p:nvSpPr>
        <p:spPr>
          <a:xfrm>
            <a:off x="6341919" y="3302234"/>
            <a:ext cx="275663" cy="275663"/>
          </a:xfrm>
          <a:prstGeom prst="cube">
            <a:avLst/>
          </a:prstGeom>
          <a:solidFill>
            <a:srgbClr val="4B97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38" name="Straight Arrow Connector 37"/>
          <p:cNvCxnSpPr>
            <a:stCxn id="48" idx="3"/>
          </p:cNvCxnSpPr>
          <p:nvPr/>
        </p:nvCxnSpPr>
        <p:spPr>
          <a:xfrm>
            <a:off x="5881747" y="3468908"/>
            <a:ext cx="460174" cy="561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endCxn id="23" idx="1"/>
          </p:cNvCxnSpPr>
          <p:nvPr/>
        </p:nvCxnSpPr>
        <p:spPr>
          <a:xfrm>
            <a:off x="6608881" y="3449089"/>
            <a:ext cx="546153" cy="1560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8234873" y="3308476"/>
            <a:ext cx="256940" cy="256940"/>
          </a:xfrm>
          <a:prstGeom prst="cube">
            <a:avLst/>
          </a:prstGeom>
          <a:solidFill>
            <a:srgbClr val="4B97D2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1" name="U-Turn Arrow 40"/>
          <p:cNvSpPr/>
          <p:nvPr/>
        </p:nvSpPr>
        <p:spPr>
          <a:xfrm flipH="1" flipV="1">
            <a:off x="3738210" y="3669734"/>
            <a:ext cx="3828868" cy="736276"/>
          </a:xfrm>
          <a:prstGeom prst="uturnArrow">
            <a:avLst>
              <a:gd name="adj1" fmla="val 19044"/>
              <a:gd name="adj2" fmla="val 17548"/>
              <a:gd name="adj3" fmla="val 21594"/>
              <a:gd name="adj4" fmla="val 43750"/>
              <a:gd name="adj5" fmla="val 64605"/>
            </a:avLst>
          </a:prstGeom>
          <a:solidFill>
            <a:srgbClr val="FFC000"/>
          </a:solidFill>
          <a:ln w="9525">
            <a:solidFill>
              <a:srgbClr val="FFC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813990" y="4218341"/>
            <a:ext cx="559769" cy="25391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  <a:latin typeface="+mn-lt"/>
                <a:ea typeface="Helvetica" charset="0"/>
                <a:cs typeface="Helvetica" charset="0"/>
              </a:rPr>
              <a:t>iterate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7532789" y="4536764"/>
            <a:ext cx="527740" cy="232925"/>
          </a:xfrm>
          <a:prstGeom prst="rect">
            <a:avLst/>
          </a:prstGeom>
          <a:solidFill>
            <a:srgbClr val="4B97D2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deploy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359484" y="4538280"/>
            <a:ext cx="626661" cy="231410"/>
          </a:xfrm>
          <a:prstGeom prst="rect">
            <a:avLst/>
          </a:prstGeom>
          <a:solidFill>
            <a:srgbClr val="4B97D2"/>
          </a:solidFill>
          <a:ln w="12700"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r>
              <a:rPr lang="en-US" sz="900" b="1" dirty="0">
                <a:solidFill>
                  <a:schemeClr val="tx1"/>
                </a:solidFill>
                <a:ea typeface="Helvetica Neue" charset="0"/>
                <a:cs typeface="Helvetica Neue" charset="0"/>
              </a:rPr>
              <a:t>monitor</a:t>
            </a:r>
          </a:p>
        </p:txBody>
      </p:sp>
      <p:cxnSp>
        <p:nvCxnSpPr>
          <p:cNvPr id="45" name="Elbow Connector 44"/>
          <p:cNvCxnSpPr/>
          <p:nvPr/>
        </p:nvCxnSpPr>
        <p:spPr>
          <a:xfrm>
            <a:off x="8060529" y="4653227"/>
            <a:ext cx="298955" cy="1514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/>
          <p:nvPr/>
        </p:nvCxnSpPr>
        <p:spPr>
          <a:xfrm rot="5400000">
            <a:off x="7584917" y="3790454"/>
            <a:ext cx="971346" cy="521268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886295" y="3464693"/>
            <a:ext cx="348578" cy="43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/>
          <p:cNvSpPr/>
          <p:nvPr/>
        </p:nvSpPr>
        <p:spPr>
          <a:xfrm>
            <a:off x="3757425" y="3592293"/>
            <a:ext cx="190811" cy="257623"/>
          </a:xfrm>
          <a:prstGeom prst="foldedCorner">
            <a:avLst/>
          </a:prstGeom>
          <a:solidFill>
            <a:srgbClr val="4B97D2"/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932660" y="3551373"/>
            <a:ext cx="805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00" dirty="0">
                <a:latin typeface="Helvetica Neue" charset="0"/>
                <a:ea typeface="Helvetica Neue" charset="0"/>
                <a:cs typeface="Helvetica Neue" charset="0"/>
              </a:rPr>
              <a:t>hyper</a:t>
            </a:r>
          </a:p>
          <a:p>
            <a:pPr algn="r"/>
            <a:r>
              <a:rPr lang="en-US" sz="900" b="1" dirty="0">
                <a:latin typeface="+mn-lt"/>
                <a:ea typeface="Helvetica Neue" charset="0"/>
                <a:cs typeface="Helvetica Neue" charset="0"/>
              </a:rPr>
              <a:t>parameters</a:t>
            </a:r>
          </a:p>
        </p:txBody>
      </p:sp>
      <p:cxnSp>
        <p:nvCxnSpPr>
          <p:cNvPr id="50" name="Elbow Connector 49"/>
          <p:cNvCxnSpPr/>
          <p:nvPr/>
        </p:nvCxnSpPr>
        <p:spPr>
          <a:xfrm flipV="1">
            <a:off x="3948236" y="3464694"/>
            <a:ext cx="473912" cy="25641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947730" y="2872398"/>
            <a:ext cx="2267895" cy="1091511"/>
          </a:xfrm>
          <a:prstGeom prst="rect">
            <a:avLst/>
          </a:prstGeom>
          <a:noFill/>
          <a:ln w="12700" cap="rnd">
            <a:solidFill>
              <a:srgbClr val="4B97D2"/>
            </a:solidFill>
            <a:prstDash val="solid"/>
            <a:beve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4"/>
              </a:spcBef>
              <a:buClr>
                <a:schemeClr val="tx1"/>
              </a:buClr>
            </a:pPr>
            <a:endParaRPr lang="en-US" sz="900" dirty="0">
              <a:ln>
                <a:solidFill>
                  <a:srgbClr val="4B97D2"/>
                </a:solidFill>
              </a:ln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52" name="Title 1"/>
          <p:cNvSpPr txBox="1">
            <a:spLocks/>
          </p:cNvSpPr>
          <p:nvPr/>
        </p:nvSpPr>
        <p:spPr bwMode="auto">
          <a:xfrm>
            <a:off x="3675242" y="2774826"/>
            <a:ext cx="739739" cy="215270"/>
          </a:xfrm>
          <a:prstGeom prst="rect">
            <a:avLst/>
          </a:prstGeom>
          <a:solidFill>
            <a:srgbClr val="4B97D2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400" b="0" i="0">
                <a:solidFill>
                  <a:schemeClr val="tx1"/>
                </a:solidFill>
                <a:latin typeface="Helvetica Neue Medium" charset="0"/>
                <a:ea typeface="Helvetica Neue Medium" charset="0"/>
                <a:cs typeface="Helvetica Neue Medium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900" b="1" dirty="0">
                <a:latin typeface="+mn-lt"/>
                <a:ea typeface="Helvetica Neue Light" charset="0"/>
                <a:cs typeface="Helvetica Neue Light" charset="0"/>
              </a:rPr>
              <a:t> experiment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8540886" y="1989817"/>
            <a:ext cx="367508" cy="419929"/>
            <a:chOff x="8203404" y="1080839"/>
            <a:chExt cx="490011" cy="559905"/>
          </a:xfrm>
          <a:solidFill>
            <a:srgbClr val="4B97D2"/>
          </a:solidFill>
        </p:grpSpPr>
        <p:sp>
          <p:nvSpPr>
            <p:cNvPr id="54" name="Folded Corner 53"/>
            <p:cNvSpPr/>
            <p:nvPr/>
          </p:nvSpPr>
          <p:spPr>
            <a:xfrm>
              <a:off x="8203404" y="1080839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5" name="Folded Corner 54"/>
            <p:cNvSpPr/>
            <p:nvPr/>
          </p:nvSpPr>
          <p:spPr>
            <a:xfrm>
              <a:off x="8248774" y="1126559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6" name="Folded Corner 55"/>
            <p:cNvSpPr/>
            <p:nvPr/>
          </p:nvSpPr>
          <p:spPr>
            <a:xfrm>
              <a:off x="8304889" y="1172279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7" name="Folded Corner 56"/>
            <p:cNvSpPr/>
            <p:nvPr/>
          </p:nvSpPr>
          <p:spPr>
            <a:xfrm>
              <a:off x="8337516" y="1205807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8" name="Folded Corner 57"/>
            <p:cNvSpPr/>
            <p:nvPr/>
          </p:nvSpPr>
          <p:spPr>
            <a:xfrm>
              <a:off x="8382886" y="1251527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  <p:sp>
          <p:nvSpPr>
            <p:cNvPr id="59" name="Folded Corner 58"/>
            <p:cNvSpPr/>
            <p:nvPr/>
          </p:nvSpPr>
          <p:spPr>
            <a:xfrm>
              <a:off x="8439001" y="1297247"/>
              <a:ext cx="254414" cy="343497"/>
            </a:xfrm>
            <a:prstGeom prst="foldedCorner">
              <a:avLst/>
            </a:prstGeom>
            <a:grpFill/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34"/>
                </a:spcBef>
                <a:buClr>
                  <a:schemeClr val="tx1"/>
                </a:buClr>
              </a:pPr>
              <a:endParaRPr lang="en-US" sz="900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endParaRPr>
            </a:p>
          </p:txBody>
        </p:sp>
      </p:grpSp>
      <p:cxnSp>
        <p:nvCxnSpPr>
          <p:cNvPr id="60" name="Elbow Connector 59"/>
          <p:cNvCxnSpPr>
            <a:stCxn id="18" idx="3"/>
          </p:cNvCxnSpPr>
          <p:nvPr/>
        </p:nvCxnSpPr>
        <p:spPr>
          <a:xfrm flipV="1">
            <a:off x="8060528" y="2212355"/>
            <a:ext cx="580942" cy="1170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404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31" grpId="0" animBg="1"/>
      <p:bldP spid="32" grpId="0"/>
      <p:bldP spid="37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5.png" descr="image5.png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33779" y="1796297"/>
            <a:ext cx="497199" cy="60274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Her Job:…"/>
          <p:cNvSpPr/>
          <p:nvPr/>
        </p:nvSpPr>
        <p:spPr>
          <a:xfrm>
            <a:off x="8584777" y="2953391"/>
            <a:ext cx="205314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Her Job: 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B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uild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 AI application that meet the requirements of the business.  </a:t>
            </a:r>
          </a:p>
        </p:txBody>
      </p:sp>
      <p:sp>
        <p:nvSpPr>
          <p:cNvPr id="6" name="What she does:…"/>
          <p:cNvSpPr/>
          <p:nvPr/>
        </p:nvSpPr>
        <p:spPr>
          <a:xfrm>
            <a:off x="8584777" y="3521975"/>
            <a:ext cx="2022939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What she does: 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Starts PoCs which includes gathering content, dialog building and model training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  <a:p>
            <a:pPr marL="82296" indent="-82296" defTabSz="914400">
              <a:buSzPct val="100000"/>
              <a:buFontTx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Focus is on app building for the team or company to use. 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Will 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handle ML 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Ops as needed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7" name="Sometimes known as:…"/>
          <p:cNvSpPr/>
          <p:nvPr/>
        </p:nvSpPr>
        <p:spPr>
          <a:xfrm>
            <a:off x="8584777" y="5049247"/>
            <a:ext cx="1972740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Sometimes known as: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Front-end, back-end, full stack, mobile or low-code developer</a:t>
            </a:r>
          </a:p>
        </p:txBody>
      </p:sp>
      <p:sp>
        <p:nvSpPr>
          <p:cNvPr id="8" name="Tanya…"/>
          <p:cNvSpPr/>
          <p:nvPr/>
        </p:nvSpPr>
        <p:spPr>
          <a:xfrm>
            <a:off x="1658486" y="2541021"/>
            <a:ext cx="165935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defRPr sz="1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200" dirty="0">
              <a:solidFill>
                <a:schemeClr val="accent2"/>
              </a:solidFill>
              <a:ea typeface="Helvetica Neue" charset="0"/>
              <a:cs typeface="Helvetica Neue" charset="0"/>
            </a:endParaRPr>
          </a:p>
          <a:p>
            <a:pPr defTabSz="457200">
              <a:defRPr sz="9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rPr sz="1100" dirty="0">
                <a:solidFill>
                  <a:schemeClr val="accent2"/>
                </a:solidFill>
                <a:ea typeface="Helvetica Neue Thin" charset="0"/>
                <a:cs typeface="Helvetica Neue Thin" charset="0"/>
              </a:rPr>
              <a:t>Domain Expert</a:t>
            </a:r>
          </a:p>
        </p:txBody>
      </p:sp>
      <p:pic>
        <p:nvPicPr>
          <p:cNvPr id="9" name="Tanya_Happy.png" descr="Tanya_Happy.p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8486" y="1830141"/>
            <a:ext cx="610791" cy="58677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Her Job:…"/>
          <p:cNvSpPr/>
          <p:nvPr/>
        </p:nvSpPr>
        <p:spPr>
          <a:xfrm>
            <a:off x="1583567" y="2953391"/>
            <a:ext cx="2141001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Her Job: 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To transfer knowledge to Watson for a successful user experience.</a:t>
            </a:r>
          </a:p>
        </p:txBody>
      </p:sp>
      <p:sp>
        <p:nvSpPr>
          <p:cNvPr id="11" name="What she does:…"/>
          <p:cNvSpPr/>
          <p:nvPr/>
        </p:nvSpPr>
        <p:spPr>
          <a:xfrm>
            <a:off x="1596990" y="3521975"/>
            <a:ext cx="2124143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What she does: 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R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ange of domain knowledge and uses that to teach Watson 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 and 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develop a custom models 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As Tanya gains more experience she optimize</a:t>
            </a: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 her knowledge to teach Watson to design better end-user experiences.</a:t>
            </a:r>
          </a:p>
        </p:txBody>
      </p:sp>
      <p:sp>
        <p:nvSpPr>
          <p:cNvPr id="12" name="Sometimes known as:…"/>
          <p:cNvSpPr/>
          <p:nvPr/>
        </p:nvSpPr>
        <p:spPr>
          <a:xfrm>
            <a:off x="1583567" y="5049247"/>
            <a:ext cx="2309627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Sometimes known as: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</a:t>
            </a: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ubject matter expert, content strategist. </a:t>
            </a:r>
          </a:p>
        </p:txBody>
      </p:sp>
      <p:pic>
        <p:nvPicPr>
          <p:cNvPr id="13" name="Ernesto_Happy.png" descr="Ernesto_Happy.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7982" y="1784092"/>
            <a:ext cx="654989" cy="678868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His Job:…"/>
          <p:cNvSpPr/>
          <p:nvPr/>
        </p:nvSpPr>
        <p:spPr>
          <a:xfrm>
            <a:off x="3874180" y="2953391"/>
            <a:ext cx="2127968" cy="553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His Job: 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Transform data into knowledge for solving business problems.</a:t>
            </a:r>
          </a:p>
        </p:txBody>
      </p:sp>
      <p:sp>
        <p:nvSpPr>
          <p:cNvPr id="15" name="What he does:…"/>
          <p:cNvSpPr/>
          <p:nvPr/>
        </p:nvSpPr>
        <p:spPr>
          <a:xfrm>
            <a:off x="3874180" y="3521975"/>
            <a:ext cx="2268877" cy="1477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What he does</a:t>
            </a:r>
            <a:r>
              <a:rPr sz="1000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:</a:t>
            </a:r>
            <a:endParaRPr lang="en-US" sz="1000" dirty="0" smtClean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  <a:p>
            <a:pPr marL="60325" indent="-60325">
              <a:buFont typeface="Arial" charset="0"/>
              <a:buChar char="•"/>
            </a:pPr>
            <a:r>
              <a:rPr lang="en-US" sz="1000" dirty="0" smtClean="0"/>
              <a:t>Runs </a:t>
            </a:r>
            <a:r>
              <a:rPr lang="en-US" sz="1000" dirty="0"/>
              <a:t>experiments to build custom models that solve business problems.</a:t>
            </a:r>
          </a:p>
          <a:p>
            <a:pPr marL="120650" indent="-120650">
              <a:buFont typeface="Arial" charset="0"/>
              <a:buChar char="•"/>
            </a:pPr>
            <a:endParaRPr lang="en-US" sz="1000" dirty="0"/>
          </a:p>
          <a:p>
            <a:pPr marL="60325" indent="-60325">
              <a:buFont typeface="Arial" charset="0"/>
              <a:buChar char="•"/>
            </a:pPr>
            <a:r>
              <a:rPr lang="en-US" sz="1000" dirty="0"/>
              <a:t>Use techniques such as Machine Learning or Deep Learning and works with Tanya to validate success of trained models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16" name="Rectangle"/>
          <p:cNvSpPr/>
          <p:nvPr/>
        </p:nvSpPr>
        <p:spPr>
          <a:xfrm>
            <a:off x="0" y="0"/>
            <a:ext cx="12192000" cy="103911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miter lim="400000"/>
          </a:ln>
        </p:spPr>
        <p:txBody>
          <a:bodyPr lIns="182880" tIns="182880" rIns="19050" bIns="19050" anchor="t" anchorCtr="0"/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Helvetica Neue" charset="0"/>
                <a:cs typeface="Helvetica Neue" charset="0"/>
              </a:rPr>
              <a:t>Watson Studio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Helvetica Neue Light" charset="0"/>
                <a:cs typeface="Helvetica Neue Light" charset="0"/>
              </a:rPr>
              <a:t>Built for AI 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Helvetica Neue Light" charset="0"/>
                <a:cs typeface="Helvetica Neue Light" charset="0"/>
              </a:rPr>
              <a:t>teams </a:t>
            </a:r>
            <a:r>
              <a:rPr lang="mr-IN" sz="2400" b="1" dirty="0" smtClean="0">
                <a:solidFill>
                  <a:schemeClr val="bg1"/>
                </a:solidFill>
                <a:latin typeface="+mj-lt"/>
                <a:ea typeface="Helvetica Neue Light" charset="0"/>
                <a:cs typeface="Helvetica Neue Light" charset="0"/>
              </a:rPr>
              <a:t>–</a:t>
            </a:r>
            <a:r>
              <a:rPr lang="en-US" sz="2400" b="1" dirty="0" smtClean="0">
                <a:solidFill>
                  <a:schemeClr val="bg1"/>
                </a:solidFill>
                <a:latin typeface="+mj-lt"/>
                <a:ea typeface="Helvetica Neue Light" charset="0"/>
                <a:cs typeface="Helvetica Neue Light" charset="0"/>
              </a:rPr>
              <a:t> enabling team productivity and collaboration</a:t>
            </a:r>
            <a:endParaRPr lang="en-US" sz="2400" b="1" dirty="0">
              <a:solidFill>
                <a:schemeClr val="bg1"/>
              </a:solidFill>
              <a:latin typeface="+mj-lt"/>
              <a:ea typeface="Helvetica Neue Light" charset="0"/>
              <a:cs typeface="Helvetica Neue Light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3730402" y="1693025"/>
            <a:ext cx="13986" cy="4104994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454674" y="1700660"/>
            <a:ext cx="0" cy="4104994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098629" y="1693025"/>
            <a:ext cx="13986" cy="4104994"/>
          </a:xfrm>
          <a:prstGeom prst="line">
            <a:avLst/>
          </a:prstGeom>
          <a:ln w="19050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Sometimes known as:…"/>
          <p:cNvSpPr/>
          <p:nvPr/>
        </p:nvSpPr>
        <p:spPr>
          <a:xfrm>
            <a:off x="3874180" y="5049247"/>
            <a:ext cx="2309627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Sometimes known as: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ML/DL engineer, Modeler, Data Miner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1" name="Tanya…"/>
          <p:cNvSpPr/>
          <p:nvPr/>
        </p:nvSpPr>
        <p:spPr>
          <a:xfrm>
            <a:off x="6386962" y="2541021"/>
            <a:ext cx="165935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defRPr sz="1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200" dirty="0">
              <a:solidFill>
                <a:schemeClr val="accent2"/>
              </a:solidFill>
              <a:ea typeface="Helvetica Neue" charset="0"/>
              <a:cs typeface="Helvetica Neue" charset="0"/>
            </a:endParaRPr>
          </a:p>
          <a:p>
            <a:pPr defTabSz="457200">
              <a:defRPr sz="1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100" dirty="0" smtClean="0">
                <a:solidFill>
                  <a:schemeClr val="accent2"/>
                </a:solidFill>
                <a:ea typeface="Helvetica Neue Thin" charset="0"/>
                <a:cs typeface="Helvetica Neue Thin" charset="0"/>
              </a:rPr>
              <a:t>Data </a:t>
            </a:r>
            <a:r>
              <a:rPr lang="en-US" sz="1100" dirty="0">
                <a:solidFill>
                  <a:schemeClr val="accent2"/>
                </a:solidFill>
                <a:ea typeface="Helvetica Neue Thin" charset="0"/>
                <a:cs typeface="Helvetica Neue Thin" charset="0"/>
              </a:rPr>
              <a:t>Engineer</a:t>
            </a:r>
            <a:endParaRPr sz="1100" dirty="0">
              <a:solidFill>
                <a:schemeClr val="accent2"/>
              </a:solidFill>
              <a:ea typeface="Helvetica Neue Thin" charset="0"/>
              <a:cs typeface="Helvetica Neue Thin" charset="0"/>
            </a:endParaRPr>
          </a:p>
        </p:txBody>
      </p:sp>
      <p:sp>
        <p:nvSpPr>
          <p:cNvPr id="22" name="Her Job:…"/>
          <p:cNvSpPr/>
          <p:nvPr/>
        </p:nvSpPr>
        <p:spPr>
          <a:xfrm>
            <a:off x="6293439" y="2953391"/>
            <a:ext cx="2141001" cy="7078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ea typeface="Helvetica Neue" charset="0"/>
                <a:cs typeface="Helvetica Neue" charset="0"/>
              </a:rPr>
              <a:t>His </a:t>
            </a:r>
            <a:r>
              <a:rPr sz="1000" dirty="0">
                <a:ea typeface="Helvetica Neue" charset="0"/>
                <a:cs typeface="Helvetica Neue" charset="0"/>
              </a:rPr>
              <a:t>Job: 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ea typeface="Helvetica Neue" charset="0"/>
                <a:cs typeface="Helvetica Neue" charset="0"/>
                <a:sym typeface="IBM Plex Sans"/>
              </a:rPr>
              <a:t>Architects how data is organized and ensures operability 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000" dirty="0">
              <a:ea typeface="Helvetica Neue" charset="0"/>
              <a:cs typeface="Helvetica Neue" charset="0"/>
            </a:endParaRPr>
          </a:p>
        </p:txBody>
      </p:sp>
      <p:sp>
        <p:nvSpPr>
          <p:cNvPr id="23" name="What she does:…"/>
          <p:cNvSpPr/>
          <p:nvPr/>
        </p:nvSpPr>
        <p:spPr>
          <a:xfrm>
            <a:off x="6293439" y="3521975"/>
            <a:ext cx="2124143" cy="1323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What he does: 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Builds data infrastructure and ETL pipelines. Works with Spark, Hadoop, and HDFS. </a:t>
            </a: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  <a:p>
            <a:pPr marL="82296" indent="-82296" defTabSz="914400">
              <a:buSzPct val="100000"/>
              <a:buChar char="•"/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Works with data scientist to transform research models into production quality systems.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</p:txBody>
      </p:sp>
      <p:sp>
        <p:nvSpPr>
          <p:cNvPr id="24" name="Sometimes known as:…"/>
          <p:cNvSpPr/>
          <p:nvPr/>
        </p:nvSpPr>
        <p:spPr>
          <a:xfrm>
            <a:off x="6293439" y="5049247"/>
            <a:ext cx="2309627" cy="400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defTabSz="914400">
              <a:defRPr sz="9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Sometimes known as:</a:t>
            </a:r>
          </a:p>
          <a:p>
            <a:pPr defTabSz="914400">
              <a:defRPr sz="9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ea typeface="Helvetica Neue" charset="0"/>
                <a:cs typeface="Helvetica Neue" charset="0"/>
              </a:rPr>
              <a:t>Data infrastructure engineer</a:t>
            </a:r>
            <a:endParaRPr sz="1000" dirty="0">
              <a:solidFill>
                <a:schemeClr val="tx1">
                  <a:lumMod val="95000"/>
                  <a:lumOff val="5000"/>
                </a:schemeClr>
              </a:solidFill>
              <a:ea typeface="Helvetica Neue" charset="0"/>
              <a:cs typeface="Helvetica Neue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643" y="1764046"/>
            <a:ext cx="673100" cy="635000"/>
          </a:xfrm>
          <a:prstGeom prst="rect">
            <a:avLst/>
          </a:prstGeom>
        </p:spPr>
      </p:pic>
      <p:sp>
        <p:nvSpPr>
          <p:cNvPr id="26" name="Tanya…"/>
          <p:cNvSpPr/>
          <p:nvPr/>
        </p:nvSpPr>
        <p:spPr>
          <a:xfrm>
            <a:off x="3985342" y="2541020"/>
            <a:ext cx="165935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defRPr sz="1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200" dirty="0">
              <a:solidFill>
                <a:schemeClr val="accent2"/>
              </a:solidFill>
              <a:ea typeface="Helvetica Neue" charset="0"/>
              <a:cs typeface="Helvetica Neue" charset="0"/>
            </a:endParaRPr>
          </a:p>
          <a:p>
            <a:pPr defTabSz="457200">
              <a:defRPr sz="9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rPr lang="en-US" sz="1100" dirty="0" smtClean="0">
                <a:solidFill>
                  <a:schemeClr val="accent2"/>
                </a:solidFill>
                <a:ea typeface="Helvetica Neue Thin" charset="0"/>
                <a:cs typeface="Helvetica Neue Thin" charset="0"/>
              </a:rPr>
              <a:t>Data Scientist</a:t>
            </a:r>
            <a:endParaRPr sz="1100" dirty="0">
              <a:solidFill>
                <a:schemeClr val="accent2"/>
              </a:solidFill>
              <a:ea typeface="Helvetica Neue Thin" charset="0"/>
              <a:cs typeface="Helvetica Neue Thin" charset="0"/>
            </a:endParaRPr>
          </a:p>
        </p:txBody>
      </p:sp>
      <p:sp>
        <p:nvSpPr>
          <p:cNvPr id="27" name="Tanya…"/>
          <p:cNvSpPr/>
          <p:nvPr/>
        </p:nvSpPr>
        <p:spPr>
          <a:xfrm>
            <a:off x="8668312" y="2536008"/>
            <a:ext cx="1659359" cy="353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defTabSz="457200">
              <a:defRPr sz="10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pPr>
            <a:endParaRPr sz="1200" dirty="0">
              <a:solidFill>
                <a:schemeClr val="accent2"/>
              </a:solidFill>
              <a:ea typeface="Helvetica Neue" charset="0"/>
              <a:cs typeface="Helvetica Neue" charset="0"/>
            </a:endParaRPr>
          </a:p>
          <a:p>
            <a:pPr defTabSz="457200">
              <a:defRPr sz="900">
                <a:solidFill>
                  <a:srgbClr val="FFFFFF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pPr>
            <a:r>
              <a:rPr lang="en-US" sz="1100" dirty="0" smtClean="0">
                <a:solidFill>
                  <a:schemeClr val="accent2"/>
                </a:solidFill>
                <a:ea typeface="Helvetica Neue Thin" charset="0"/>
                <a:cs typeface="Helvetica Neue Thin" charset="0"/>
              </a:rPr>
              <a:t>The Developer</a:t>
            </a:r>
            <a:endParaRPr sz="1100" dirty="0">
              <a:solidFill>
                <a:schemeClr val="accent2"/>
              </a:solidFill>
              <a:ea typeface="Helvetica Neue Thin" charset="0"/>
              <a:cs typeface="Helvetica Neue Thi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086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https://dataplatform.ibm.com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>
                <a:hlinkClick r:id="rId3"/>
              </a:rPr>
              <a:t>https://www.ibm.com/cloud/machine-learning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85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does it mean to train/learn ?</a:t>
            </a:r>
          </a:p>
          <a:p>
            <a:r>
              <a:rPr lang="en-US" dirty="0" smtClean="0"/>
              <a:t>How do we know that we got a good enough model ?</a:t>
            </a:r>
          </a:p>
          <a:p>
            <a:r>
              <a:rPr lang="en-US" dirty="0" smtClean="0"/>
              <a:t>How do we operationalize models ?</a:t>
            </a:r>
          </a:p>
          <a:p>
            <a:r>
              <a:rPr lang="en-US" dirty="0" smtClean="0"/>
              <a:t>What next ? </a:t>
            </a:r>
            <a:r>
              <a:rPr lang="mr-IN" dirty="0" smtClean="0"/>
              <a:t>…</a:t>
            </a:r>
            <a:r>
              <a:rPr lang="en-US" dirty="0" smtClean="0"/>
              <a:t> learn some more.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90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97522" y="2639441"/>
            <a:ext cx="10515600" cy="1325563"/>
          </a:xfrm>
        </p:spPr>
        <p:txBody>
          <a:bodyPr/>
          <a:lstStyle/>
          <a:p>
            <a:pPr algn="ctr"/>
            <a:r>
              <a:rPr lang="en-US" sz="5400" b="1" dirty="0" smtClean="0"/>
              <a:t>Training</a:t>
            </a:r>
            <a:endParaRPr lang="en-US" sz="5400" b="1" dirty="0"/>
          </a:p>
        </p:txBody>
      </p:sp>
      <p:pic>
        <p:nvPicPr>
          <p:cNvPr id="1026" name="Picture 2" descr="http://www.floridainstituteofperformance.com/wp-content/uploads/2013/07/sports_peopl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24" y="3965004"/>
            <a:ext cx="85629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6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451" y="1782082"/>
            <a:ext cx="4665617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Regression </a:t>
            </a:r>
            <a:r>
              <a:rPr lang="mr-IN" dirty="0" smtClean="0"/>
              <a:t>–</a:t>
            </a:r>
            <a:r>
              <a:rPr lang="en-US" dirty="0" smtClean="0"/>
              <a:t> Linear regression, Decision Trees</a:t>
            </a:r>
          </a:p>
          <a:p>
            <a:pPr lvl="1"/>
            <a:r>
              <a:rPr lang="en-US" dirty="0" smtClean="0"/>
              <a:t>Classification </a:t>
            </a:r>
          </a:p>
          <a:p>
            <a:pPr lvl="2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Decision </a:t>
            </a:r>
            <a:r>
              <a:rPr lang="en-US" dirty="0"/>
              <a:t>trees/ Random </a:t>
            </a:r>
            <a:r>
              <a:rPr lang="en-US" dirty="0" smtClean="0"/>
              <a:t>forests</a:t>
            </a:r>
          </a:p>
          <a:p>
            <a:pPr lvl="2"/>
            <a:r>
              <a:rPr lang="en-US" dirty="0" smtClean="0"/>
              <a:t>Naïve-Bayes, </a:t>
            </a:r>
          </a:p>
          <a:p>
            <a:pPr lvl="2"/>
            <a:r>
              <a:rPr lang="en-US" dirty="0" smtClean="0"/>
              <a:t>SVM</a:t>
            </a:r>
          </a:p>
          <a:p>
            <a:pPr lvl="2"/>
            <a:r>
              <a:rPr lang="en-US" dirty="0" smtClean="0"/>
              <a:t>(Deep</a:t>
            </a:r>
            <a:r>
              <a:rPr lang="en-US" dirty="0"/>
              <a:t>) - Neural-Networks</a:t>
            </a:r>
          </a:p>
          <a:p>
            <a:pPr lvl="3"/>
            <a:r>
              <a:rPr lang="en-US" dirty="0" smtClean="0"/>
              <a:t>CNN</a:t>
            </a:r>
          </a:p>
          <a:p>
            <a:pPr lvl="3"/>
            <a:r>
              <a:rPr lang="en-US" dirty="0" err="1" smtClean="0"/>
              <a:t>ResNet</a:t>
            </a:r>
            <a:endParaRPr lang="en-US" dirty="0"/>
          </a:p>
          <a:p>
            <a:pPr lvl="3"/>
            <a:r>
              <a:rPr lang="en-US" dirty="0" err="1" smtClean="0"/>
              <a:t>AlexNets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Un-supervised learning</a:t>
            </a:r>
          </a:p>
          <a:p>
            <a:pPr lvl="1"/>
            <a:r>
              <a:rPr lang="en-US" dirty="0" smtClean="0"/>
              <a:t>Clustering : k-means, k-NN</a:t>
            </a:r>
          </a:p>
          <a:p>
            <a:pPr lvl="1"/>
            <a:r>
              <a:rPr lang="en-US" dirty="0" smtClean="0"/>
              <a:t>Associations: </a:t>
            </a:r>
            <a:r>
              <a:rPr lang="en-US" dirty="0" err="1" smtClean="0"/>
              <a:t>Apriori</a:t>
            </a:r>
            <a:endParaRPr lang="en-US" dirty="0" smtClean="0"/>
          </a:p>
          <a:p>
            <a:pPr lvl="1"/>
            <a:r>
              <a:rPr lang="en-US" dirty="0" smtClean="0"/>
              <a:t>Dimensionality reduction: PCA</a:t>
            </a:r>
          </a:p>
          <a:p>
            <a:r>
              <a:rPr lang="en-US" dirty="0" smtClean="0"/>
              <a:t>Ensembles</a:t>
            </a:r>
          </a:p>
          <a:p>
            <a:pPr lvl="1"/>
            <a:r>
              <a:rPr lang="en-US" dirty="0" smtClean="0"/>
              <a:t>Boosting, Bagging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85263" y="1799500"/>
            <a:ext cx="46656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Recommender systems</a:t>
            </a:r>
          </a:p>
          <a:p>
            <a:pPr lvl="1"/>
            <a:r>
              <a:rPr lang="en-US" dirty="0" smtClean="0"/>
              <a:t>Content based, Collaborative filtering</a:t>
            </a:r>
          </a:p>
          <a:p>
            <a:r>
              <a:rPr lang="en-US" dirty="0" smtClean="0"/>
              <a:t>Anomaly detection</a:t>
            </a:r>
          </a:p>
          <a:p>
            <a:pPr lvl="1"/>
            <a:r>
              <a:rPr lang="en-US" dirty="0" smtClean="0"/>
              <a:t>Gaussian distribution, KNN, LOF, </a:t>
            </a:r>
            <a:r>
              <a:rPr lang="en-US" dirty="0" err="1" smtClean="0"/>
              <a:t>OneClassSVM</a:t>
            </a:r>
            <a:endParaRPr lang="en-US" dirty="0" smtClean="0"/>
          </a:p>
          <a:p>
            <a:r>
              <a:rPr lang="en-US" dirty="0" smtClean="0"/>
              <a:t>Reinforcement learning</a:t>
            </a:r>
          </a:p>
          <a:p>
            <a:r>
              <a:rPr lang="en-US" dirty="0" smtClean="0"/>
              <a:t>A/B testing, Multi-armed bandits</a:t>
            </a:r>
          </a:p>
        </p:txBody>
      </p:sp>
    </p:spTree>
    <p:extLst>
      <p:ext uri="{BB962C8B-B14F-4D97-AF65-F5344CB8AC3E}">
        <p14:creationId xmlns:p14="http://schemas.microsoft.com/office/powerpoint/2010/main" val="122093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9325" y="1825625"/>
                <a:ext cx="10515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A model is a mathematical expression applied on a weighted sum.</a:t>
                </a:r>
              </a:p>
              <a:p>
                <a:pPr lvl="1"/>
                <a:r>
                  <a:rPr lang="el-GR" dirty="0" smtClean="0"/>
                  <a:t>Θ</a:t>
                </a:r>
                <a:r>
                  <a:rPr lang="en-US" dirty="0" smtClean="0"/>
                  <a:t> the coefficients vector</a:t>
                </a:r>
              </a:p>
              <a:p>
                <a:pPr lvl="1"/>
                <a:r>
                  <a:rPr lang="en-US" dirty="0" smtClean="0"/>
                  <a:t>X the features vector</a:t>
                </a:r>
              </a:p>
              <a:p>
                <a:pPr lvl="1"/>
                <a:r>
                  <a:rPr lang="en-US" dirty="0" smtClean="0"/>
                  <a:t>The hypothesis </a:t>
                </a:r>
              </a:p>
              <a:p>
                <a:pPr lvl="2"/>
                <a:r>
                  <a:rPr lang="en-US" sz="3200" dirty="0" smtClean="0">
                    <a:solidFill>
                      <a:schemeClr val="accent1"/>
                    </a:solidFill>
                  </a:rPr>
                  <a:t>h</a:t>
                </a:r>
                <a:r>
                  <a:rPr lang="el-GR" sz="3200" baseline="-25000" dirty="0" smtClean="0">
                    <a:solidFill>
                      <a:schemeClr val="accent1"/>
                    </a:solidFill>
                  </a:rPr>
                  <a:t>θ</a:t>
                </a:r>
                <a:r>
                  <a:rPr lang="el-GR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 smtClean="0">
                    <a:solidFill>
                      <a:schemeClr val="accent1"/>
                    </a:solidFill>
                  </a:rPr>
                  <a:t>(X) = </a:t>
                </a:r>
                <a:r>
                  <a:rPr lang="el-GR" sz="3200" dirty="0" smtClean="0">
                    <a:solidFill>
                      <a:schemeClr val="accent1"/>
                    </a:solidFill>
                  </a:rPr>
                  <a:t>θ</a:t>
                </a:r>
                <a:r>
                  <a:rPr lang="en-US" sz="3200" baseline="-25000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en-US" sz="3200" dirty="0">
                    <a:solidFill>
                      <a:schemeClr val="accent1"/>
                    </a:solidFill>
                  </a:rPr>
                  <a:t>x</a:t>
                </a:r>
                <a:r>
                  <a:rPr lang="en-US" sz="3200" baseline="-25000" dirty="0" smtClean="0">
                    <a:solidFill>
                      <a:schemeClr val="accent1"/>
                    </a:solidFill>
                  </a:rPr>
                  <a:t>1</a:t>
                </a:r>
                <a:r>
                  <a:rPr lang="en-US" sz="3200" dirty="0" smtClean="0">
                    <a:solidFill>
                      <a:schemeClr val="accent1"/>
                    </a:solidFill>
                  </a:rPr>
                  <a:t> + </a:t>
                </a:r>
                <a:r>
                  <a:rPr lang="mr-IN" sz="3200" dirty="0" smtClean="0">
                    <a:solidFill>
                      <a:schemeClr val="accent1"/>
                    </a:solidFill>
                  </a:rPr>
                  <a:t>…</a:t>
                </a:r>
                <a:r>
                  <a:rPr lang="en-US" sz="32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l-GR" sz="3200" dirty="0" smtClean="0">
                    <a:solidFill>
                      <a:schemeClr val="accent1"/>
                    </a:solidFill>
                  </a:rPr>
                  <a:t>θ</a:t>
                </a:r>
                <a:r>
                  <a:rPr lang="en-US" sz="3200" baseline="-25000" dirty="0" err="1" smtClean="0">
                    <a:solidFill>
                      <a:schemeClr val="accent1"/>
                    </a:solidFill>
                  </a:rPr>
                  <a:t>n</a:t>
                </a:r>
                <a:r>
                  <a:rPr lang="en-US" sz="3200" dirty="0" err="1">
                    <a:solidFill>
                      <a:schemeClr val="accent1"/>
                    </a:solidFill>
                  </a:rPr>
                  <a:t>x</a:t>
                </a:r>
                <a:r>
                  <a:rPr lang="en-US" sz="3200" baseline="-25000" dirty="0" err="1" smtClean="0">
                    <a:solidFill>
                      <a:schemeClr val="accent1"/>
                    </a:solidFill>
                  </a:rPr>
                  <a:t>n</a:t>
                </a:r>
                <a:r>
                  <a:rPr lang="en-US" sz="3200" baseline="-250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sz="3200" dirty="0" smtClean="0">
                    <a:solidFill>
                      <a:schemeClr val="accent1"/>
                    </a:solidFill>
                  </a:rPr>
                  <a:t>+ b = </a:t>
                </a:r>
                <a:r>
                  <a:rPr lang="el-GR" sz="3200" dirty="0" smtClean="0">
                    <a:solidFill>
                      <a:schemeClr val="accent1"/>
                    </a:solidFill>
                  </a:rPr>
                  <a:t>θ</a:t>
                </a:r>
                <a:r>
                  <a:rPr lang="en-US" sz="3200" baseline="30000" dirty="0" smtClean="0">
                    <a:solidFill>
                      <a:schemeClr val="accent1"/>
                    </a:solidFill>
                  </a:rPr>
                  <a:t>T</a:t>
                </a:r>
                <a:r>
                  <a:rPr lang="en-US" sz="3200" dirty="0" smtClean="0">
                    <a:solidFill>
                      <a:schemeClr val="accent1"/>
                    </a:solidFill>
                  </a:rPr>
                  <a:t>X + b </a:t>
                </a:r>
                <a:endParaRPr lang="en-US" sz="3200" baseline="-25000" dirty="0" smtClean="0">
                  <a:solidFill>
                    <a:schemeClr val="accent1"/>
                  </a:solidFill>
                </a:endParaRPr>
              </a:p>
              <a:p>
                <a:r>
                  <a:rPr lang="en-US" dirty="0" smtClean="0"/>
                  <a:t>Example Logistic Regression Model:</a:t>
                </a:r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Sigmoid function: g(z)</a:t>
                </a:r>
                <a14:m>
                  <m:oMath xmlns:m="http://schemas.openxmlformats.org/officeDocument/2006/math">
                    <m:r>
                      <a:rPr lang="mr-IN" i="1" smtClean="0">
                        <a:solidFill>
                          <a:schemeClr val="accent1"/>
                        </a:solidFill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 + </m:t>
                        </m:r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 smtClean="0">
                  <a:solidFill>
                    <a:schemeClr val="accent1"/>
                  </a:solidFill>
                </a:endParaRPr>
              </a:p>
              <a:p>
                <a:pPr lvl="1"/>
                <a:r>
                  <a:rPr lang="en-US" dirty="0" smtClean="0">
                    <a:solidFill>
                      <a:schemeClr val="accent1"/>
                    </a:solidFill>
                  </a:rPr>
                  <a:t>Predicted label: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 smtClean="0">
                    <a:solidFill>
                      <a:schemeClr val="accent1"/>
                    </a:solidFill>
                  </a:rPr>
                  <a:t> = g(h</a:t>
                </a:r>
                <a:r>
                  <a:rPr lang="el-GR" baseline="-25000" dirty="0" smtClean="0">
                    <a:solidFill>
                      <a:schemeClr val="accent1"/>
                    </a:solidFill>
                  </a:rPr>
                  <a:t>θ</a:t>
                </a:r>
                <a:r>
                  <a:rPr lang="el-GR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en-US" dirty="0">
                    <a:solidFill>
                      <a:schemeClr val="accent1"/>
                    </a:solidFill>
                  </a:rPr>
                  <a:t>(X</a:t>
                </a:r>
                <a:r>
                  <a:rPr lang="en-US" dirty="0" smtClean="0">
                    <a:solidFill>
                      <a:schemeClr val="accent1"/>
                    </a:solidFill>
                  </a:rPr>
                  <a:t>))</a:t>
                </a:r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Goal: find parameters </a:t>
                </a:r>
                <a:r>
                  <a:rPr lang="el-GR" dirty="0" smtClean="0"/>
                  <a:t>θ</a:t>
                </a:r>
                <a:r>
                  <a:rPr lang="en-US" dirty="0" smtClean="0"/>
                  <a:t> that minimizes a cost function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9325" y="1825625"/>
                <a:ext cx="10515600" cy="4351338"/>
              </a:xfrm>
              <a:blipFill rotWithShape="0">
                <a:blip r:embed="rId2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41" y="3717413"/>
            <a:ext cx="2440539" cy="18304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40404" y="297420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9990" y="3113325"/>
            <a:ext cx="3043115" cy="243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5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is an optimization problem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In order to find correct coefficients, we need to determine the </a:t>
                </a:r>
                <a:r>
                  <a:rPr lang="el-GR" dirty="0" smtClean="0"/>
                  <a:t>θ</a:t>
                </a:r>
                <a:r>
                  <a:rPr lang="en-US" dirty="0" smtClean="0"/>
                  <a:t> vector that minimizes the cost function J. Logistic regression cost function:</a:t>
                </a:r>
              </a:p>
              <a:p>
                <a:pPr marL="0" indent="0">
                  <a:buNone/>
                </a:pPr>
                <a:r>
                  <a:rPr lang="en-US" sz="3400" dirty="0">
                    <a:solidFill>
                      <a:schemeClr val="accent4"/>
                    </a:solidFill>
                  </a:rPr>
                  <a:t>	</a:t>
                </a:r>
                <a:r>
                  <a:rPr lang="mr-IN" sz="3400" dirty="0" smtClean="0">
                    <a:solidFill>
                      <a:schemeClr val="accent1"/>
                    </a:solidFill>
                  </a:rPr>
                  <a:t>J(</a:t>
                </a:r>
                <a:r>
                  <a:rPr lang="mr-IN" sz="3400" dirty="0" err="1" smtClean="0">
                    <a:solidFill>
                      <a:schemeClr val="accent1"/>
                    </a:solidFill>
                  </a:rPr>
                  <a:t>θ</a:t>
                </a:r>
                <a:r>
                  <a:rPr lang="mr-IN" sz="3400" dirty="0" smtClean="0">
                    <a:solidFill>
                      <a:schemeClr val="accent1"/>
                    </a:solidFill>
                  </a:rPr>
                  <a:t>)=</a:t>
                </a:r>
                <a:r>
                  <a:rPr lang="mr-IN" sz="34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34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3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mr-IN" sz="3400" dirty="0" smtClean="0">
                    <a:solidFill>
                      <a:schemeClr val="accent1"/>
                    </a:solidFill>
                  </a:rPr>
                  <a:t>⋅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s-I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=0</m:t>
                        </m:r>
                      </m:sub>
                      <m:sup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sup>
                      <m:e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𝑙𝑜𝑔</m:t>
                        </m:r>
                        <m:acc>
                          <m:accPr>
                            <m:chr m:val="̂"/>
                            <m:ctrlP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  <m:r>
                              <a:rPr lang="en-US" sz="3400" i="1" baseline="-2500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3400" dirty="0">
                            <a:solidFill>
                              <a:schemeClr val="accent1"/>
                            </a:solidFill>
                          </a:rPr>
                          <m:t>− (1 − </m:t>
                        </m:r>
                        <m:sSub>
                          <m:sSubPr>
                            <m:ctrlPr>
                              <a:rPr lang="en-US" sz="3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400" i="1" dirty="0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3400" dirty="0">
                            <a:solidFill>
                              <a:schemeClr val="accent1"/>
                            </a:solidFill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3400" dirty="0">
                            <a:solidFill>
                              <a:schemeClr val="accent1"/>
                            </a:solidFill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sz="3400" dirty="0">
                            <a:solidFill>
                              <a:schemeClr val="accent1"/>
                            </a:solidFill>
                          </a:rPr>
                          <m:t>(1 −</m:t>
                        </m:r>
                        <m:acc>
                          <m:accPr>
                            <m:chr m:val="̂"/>
                            <m:ctrlP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US" sz="3400" baseline="-25000" dirty="0" err="1">
                            <a:solidFill>
                              <a:schemeClr val="accent1"/>
                            </a:solidFill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sz="3400" dirty="0">
                            <a:solidFill>
                              <a:schemeClr val="accent1"/>
                            </a:solidFill>
                          </a:rPr>
                          <m:t>)</m:t>
                        </m:r>
                      </m:e>
                    </m:nary>
                    <m:r>
                      <a:rPr lang="en-US" sz="3400" i="1" dirty="0">
                        <a:solidFill>
                          <a:schemeClr val="accent1"/>
                        </a:solidFill>
                        <a:latin typeface="Cambria Math" charset="0"/>
                      </a:rPr>
                      <m:t>)</m:t>
                    </m:r>
                    <m:r>
                      <m:rPr>
                        <m:nor/>
                      </m:rPr>
                      <a:rPr lang="en-US" sz="3400" dirty="0">
                        <a:solidFill>
                          <a:schemeClr val="accent1"/>
                        </a:solidFill>
                      </a:rPr>
                      <m:t> +</m:t>
                    </m:r>
                    <m:f>
                      <m:fPr>
                        <m:ctrlPr>
                          <a:rPr lang="mr-IN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3400" i="1" dirty="0">
                            <a:solidFill>
                              <a:schemeClr val="accent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𝜆</m:t>
                        </m:r>
                      </m:num>
                      <m:den>
                        <m:r>
                          <a:rPr lang="en-US" sz="3400" b="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2</m:t>
                        </m:r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𝑗</m:t>
                        </m:r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3400" i="1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sSubSup>
                          <m:sSubSupPr>
                            <m:ctrlP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m:rPr>
                                <m:nor/>
                              </m:rPr>
                              <a:rPr lang="mr-IN" sz="3400" dirty="0">
                                <a:solidFill>
                                  <a:schemeClr val="accent1"/>
                                </a:solidFill>
                              </a:rPr>
                              <m:t>θ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3400" i="1">
                                <a:solidFill>
                                  <a:schemeClr val="accent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sz="3400" dirty="0" smtClean="0">
                  <a:solidFill>
                    <a:schemeClr val="accent4"/>
                  </a:solidFill>
                </a:endParaRPr>
              </a:p>
              <a:p>
                <a:endParaRPr lang="en-US" dirty="0" smtClean="0"/>
              </a:p>
              <a:p>
                <a:r>
                  <a:rPr lang="en-US" dirty="0" smtClean="0"/>
                  <a:t>Gradient descent:</a:t>
                </a:r>
              </a:p>
              <a:p>
                <a:pPr marL="457200" lvl="1" indent="0">
                  <a:buNone/>
                </a:pPr>
                <a:r>
                  <a:rPr lang="en-US" sz="2600" dirty="0" smtClean="0">
                    <a:solidFill>
                      <a:schemeClr val="accent1"/>
                    </a:solidFill>
                  </a:rPr>
                  <a:t>	r</a:t>
                </a:r>
                <a:r>
                  <a:rPr lang="mr-IN" sz="2600" dirty="0" err="1" smtClean="0">
                    <a:solidFill>
                      <a:schemeClr val="accent1"/>
                    </a:solidFill>
                  </a:rPr>
                  <a:t>epeat</a:t>
                </a:r>
                <a:r>
                  <a:rPr lang="en-US" sz="26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mr-IN" sz="2600" dirty="0" smtClean="0">
                    <a:solidFill>
                      <a:schemeClr val="accent1"/>
                    </a:solidFill>
                  </a:rPr>
                  <a:t>{</a:t>
                </a:r>
                <a:endParaRPr lang="en-US" sz="2600" dirty="0" smtClean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600" dirty="0">
                    <a:solidFill>
                      <a:schemeClr val="accent1"/>
                    </a:solidFill>
                  </a:rPr>
                  <a:t> </a:t>
                </a:r>
                <a:r>
                  <a:rPr lang="en-US" sz="2600" dirty="0" smtClean="0">
                    <a:solidFill>
                      <a:schemeClr val="accent1"/>
                    </a:solidFill>
                  </a:rPr>
                  <a:t>	     </a:t>
                </a:r>
                <a:r>
                  <a:rPr lang="mr-IN" sz="2600" dirty="0" err="1" smtClean="0">
                    <a:solidFill>
                      <a:schemeClr val="accent1"/>
                    </a:solidFill>
                  </a:rPr>
                  <a:t>θ</a:t>
                </a:r>
                <a:r>
                  <a:rPr lang="mr-IN" sz="2600" baseline="-25000" dirty="0" err="1" smtClean="0">
                    <a:solidFill>
                      <a:schemeClr val="accent1"/>
                    </a:solidFill>
                  </a:rPr>
                  <a:t>j</a:t>
                </a:r>
                <a:r>
                  <a:rPr lang="en-US" sz="2600" baseline="-250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mr-IN" sz="2600" dirty="0" smtClean="0">
                    <a:solidFill>
                      <a:schemeClr val="accent1"/>
                    </a:solidFill>
                  </a:rPr>
                  <a:t>=</a:t>
                </a:r>
                <a:r>
                  <a:rPr lang="en-US" sz="26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mr-IN" sz="2600" dirty="0" err="1" smtClean="0">
                    <a:solidFill>
                      <a:schemeClr val="accent1"/>
                    </a:solidFill>
                  </a:rPr>
                  <a:t>θ</a:t>
                </a:r>
                <a:r>
                  <a:rPr lang="mr-IN" sz="2600" baseline="-25000" dirty="0" err="1" smtClean="0">
                    <a:solidFill>
                      <a:schemeClr val="accent1"/>
                    </a:solidFill>
                  </a:rPr>
                  <a:t>j</a:t>
                </a:r>
                <a:r>
                  <a:rPr lang="mr-IN" sz="2600" dirty="0">
                    <a:solidFill>
                      <a:schemeClr val="accent1"/>
                    </a:solidFill>
                  </a:rPr>
                  <a:t>−</a:t>
                </a:r>
                <a:r>
                  <a:rPr lang="mr-IN" sz="2600" dirty="0" smtClean="0">
                    <a:solidFill>
                      <a:schemeClr val="accent1"/>
                    </a:solidFill>
                  </a:rPr>
                  <a:t>α</a:t>
                </a:r>
                <a:r>
                  <a:rPr lang="en-US" sz="2600" dirty="0" smtClean="0">
                    <a:solidFill>
                      <a:schemeClr val="accent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600" i="1" smtClean="0">
                            <a:solidFill>
                              <a:schemeClr val="accent1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mr-IN" sz="2600" dirty="0">
                            <a:solidFill>
                              <a:schemeClr val="accent1"/>
                            </a:solidFill>
                          </a:rPr>
                          <m:t>∂</m:t>
                        </m:r>
                      </m:num>
                      <m:den>
                        <m:r>
                          <m:rPr>
                            <m:nor/>
                          </m:rPr>
                          <a:rPr lang="mr-IN" sz="2600" dirty="0">
                            <a:solidFill>
                              <a:schemeClr val="accent1"/>
                            </a:solidFill>
                          </a:rPr>
                          <m:t>∂</m:t>
                        </m:r>
                        <m:r>
                          <m:rPr>
                            <m:nor/>
                          </m:rPr>
                          <a:rPr lang="mr-IN" sz="2600" dirty="0">
                            <a:solidFill>
                              <a:schemeClr val="accent1"/>
                            </a:solidFill>
                          </a:rPr>
                          <m:t>θj</m:t>
                        </m:r>
                      </m:den>
                    </m:f>
                  </m:oMath>
                </a14:m>
                <a:r>
                  <a:rPr lang="en-US" sz="2600" dirty="0" smtClean="0">
                    <a:solidFill>
                      <a:schemeClr val="accent1"/>
                    </a:solidFill>
                  </a:rPr>
                  <a:t> </a:t>
                </a:r>
                <a:r>
                  <a:rPr lang="mr-IN" sz="2600" dirty="0" err="1">
                    <a:solidFill>
                      <a:schemeClr val="accent1"/>
                    </a:solidFill>
                  </a:rPr>
                  <a:t>J</a:t>
                </a:r>
                <a:r>
                  <a:rPr lang="mr-IN" sz="2600" dirty="0">
                    <a:solidFill>
                      <a:schemeClr val="accent1"/>
                    </a:solidFill>
                  </a:rPr>
                  <a:t>(</a:t>
                </a:r>
                <a:r>
                  <a:rPr lang="mr-IN" sz="2600" dirty="0" err="1">
                    <a:solidFill>
                      <a:schemeClr val="accent1"/>
                    </a:solidFill>
                  </a:rPr>
                  <a:t>θ</a:t>
                </a:r>
                <a:r>
                  <a:rPr lang="mr-IN" sz="2600" dirty="0" smtClean="0">
                    <a:solidFill>
                      <a:schemeClr val="accent1"/>
                    </a:solidFill>
                  </a:rPr>
                  <a:t>)</a:t>
                </a:r>
                <a:endParaRPr lang="en-US" sz="2600" dirty="0" smtClean="0">
                  <a:solidFill>
                    <a:schemeClr val="accent1"/>
                  </a:solidFill>
                </a:endParaRPr>
              </a:p>
              <a:p>
                <a:pPr marL="457200" lvl="1" indent="0">
                  <a:buNone/>
                </a:pPr>
                <a:r>
                  <a:rPr lang="en-US" sz="2600" dirty="0" smtClean="0">
                    <a:solidFill>
                      <a:schemeClr val="accent1"/>
                    </a:solidFill>
                  </a:rPr>
                  <a:t>	</a:t>
                </a:r>
                <a:r>
                  <a:rPr lang="mr-IN" sz="2600" dirty="0" smtClean="0">
                    <a:solidFill>
                      <a:schemeClr val="accent1"/>
                    </a:solidFill>
                  </a:rPr>
                  <a:t>}</a:t>
                </a:r>
                <a:r>
                  <a:rPr lang="en-US" sz="2600" dirty="0" smtClean="0">
                    <a:solidFill>
                      <a:schemeClr val="accent1"/>
                    </a:solidFill>
                  </a:rPr>
                  <a:t> until converged</a:t>
                </a:r>
                <a:r>
                  <a:rPr lang="mr-IN" dirty="0">
                    <a:solidFill>
                      <a:schemeClr val="accent4"/>
                    </a:solidFill>
                  </a:rPr>
                  <a:t/>
                </a:r>
                <a:br>
                  <a:rPr lang="mr-IN" dirty="0">
                    <a:solidFill>
                      <a:schemeClr val="accent4"/>
                    </a:solidFill>
                  </a:rPr>
                </a:br>
                <a:endParaRPr lang="en-US" dirty="0" smtClean="0">
                  <a:solidFill>
                    <a:schemeClr val="accent4"/>
                  </a:solidFill>
                </a:endParaRPr>
              </a:p>
              <a:p>
                <a:r>
                  <a:rPr lang="en-US" dirty="0" smtClean="0"/>
                  <a:t>Optimization algorithms: SGD, Mini batch, Momentum, </a:t>
                </a:r>
                <a:r>
                  <a:rPr lang="en-US" dirty="0" err="1" smtClean="0"/>
                  <a:t>RMSProp</a:t>
                </a:r>
                <a:r>
                  <a:rPr lang="en-US" dirty="0" smtClean="0"/>
                  <a:t>, Adam etc.</a:t>
                </a:r>
                <a:r>
                  <a:rPr lang="mr-IN" dirty="0"/>
                  <a:t/>
                </a:r>
                <a:br>
                  <a:rPr lang="mr-IN" dirty="0"/>
                </a:br>
                <a:r>
                  <a:rPr lang="mr-IN" dirty="0"/>
                  <a:t> </a:t>
                </a:r>
                <a:br>
                  <a:rPr lang="mr-IN" dirty="0"/>
                </a:br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616" y="3328011"/>
            <a:ext cx="3122462" cy="157399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</p:pic>
    </p:spTree>
    <p:extLst>
      <p:ext uri="{BB962C8B-B14F-4D97-AF65-F5344CB8AC3E}">
        <p14:creationId xmlns:p14="http://schemas.microsoft.com/office/powerpoint/2010/main" val="17135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Pipelines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285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Models are difficult to manage</a:t>
            </a:r>
          </a:p>
          <a:p>
            <a:r>
              <a:rPr lang="en-US" dirty="0" smtClean="0"/>
              <a:t>Training a pipeline :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it: </a:t>
            </a:r>
            <a:r>
              <a:rPr lang="en-US" dirty="0" smtClean="0">
                <a:solidFill>
                  <a:schemeClr val="accent1"/>
                </a:solidFill>
              </a:rPr>
              <a:t>Data =&gt; Pipeline-Model</a:t>
            </a:r>
          </a:p>
          <a:p>
            <a:r>
              <a:rPr lang="en-US" dirty="0" smtClean="0"/>
              <a:t>Score Pipeline-Models not models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ransform: </a:t>
            </a:r>
            <a:r>
              <a:rPr lang="en-US" dirty="0" smtClean="0">
                <a:solidFill>
                  <a:schemeClr val="accent1"/>
                </a:solidFill>
              </a:rPr>
              <a:t>Data =&gt; Data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636294" y="4138863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T1</a:t>
            </a: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781701" y="4138863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3927107" y="4138863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375590" y="4138863"/>
            <a:ext cx="1152531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LR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6"/>
            <a:endCxn id="5" idx="2"/>
          </p:cNvCxnSpPr>
          <p:nvPr/>
        </p:nvCxnSpPr>
        <p:spPr>
          <a:xfrm>
            <a:off x="2310062" y="4427621"/>
            <a:ext cx="471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6"/>
            <a:endCxn id="6" idx="2"/>
          </p:cNvCxnSpPr>
          <p:nvPr/>
        </p:nvCxnSpPr>
        <p:spPr>
          <a:xfrm>
            <a:off x="3455469" y="4427621"/>
            <a:ext cx="4716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6"/>
            <a:endCxn id="7" idx="2"/>
          </p:cNvCxnSpPr>
          <p:nvPr/>
        </p:nvCxnSpPr>
        <p:spPr>
          <a:xfrm>
            <a:off x="4600875" y="4427621"/>
            <a:ext cx="77471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1636294" y="5619110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T1</a:t>
            </a: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781701" y="5619110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T2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3927107" y="5619110"/>
            <a:ext cx="673768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T3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375591" y="5619110"/>
            <a:ext cx="1105890" cy="5775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LRM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19" idx="6"/>
            <a:endCxn id="20" idx="2"/>
          </p:cNvCxnSpPr>
          <p:nvPr/>
        </p:nvCxnSpPr>
        <p:spPr>
          <a:xfrm>
            <a:off x="2310062" y="5907868"/>
            <a:ext cx="471639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6"/>
            <a:endCxn id="21" idx="2"/>
          </p:cNvCxnSpPr>
          <p:nvPr/>
        </p:nvCxnSpPr>
        <p:spPr>
          <a:xfrm>
            <a:off x="3455469" y="5907868"/>
            <a:ext cx="47163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1" idx="6"/>
            <a:endCxn id="22" idx="2"/>
          </p:cNvCxnSpPr>
          <p:nvPr/>
        </p:nvCxnSpPr>
        <p:spPr>
          <a:xfrm>
            <a:off x="4600875" y="5907868"/>
            <a:ext cx="77471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17788" y="4242955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Pipeline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7031053" y="570482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Pipeline-Model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7845725" y="4888134"/>
            <a:ext cx="7829" cy="56214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997888" y="498453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4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Frameworks/libraries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ML</a:t>
            </a:r>
          </a:p>
          <a:p>
            <a:pPr lvl="1"/>
            <a:r>
              <a:rPr lang="en-US" dirty="0" err="1" smtClean="0"/>
              <a:t>Scikit</a:t>
            </a:r>
            <a:r>
              <a:rPr lang="en-US" dirty="0" smtClean="0"/>
              <a:t>-learn</a:t>
            </a:r>
          </a:p>
          <a:p>
            <a:pPr lvl="1"/>
            <a:r>
              <a:rPr lang="en-US" dirty="0" err="1" smtClean="0"/>
              <a:t>SparkML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mllib</a:t>
            </a:r>
            <a:endParaRPr lang="en-US" dirty="0" smtClean="0"/>
          </a:p>
          <a:p>
            <a:pPr lvl="1"/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err="1"/>
              <a:t>LightGBM</a:t>
            </a:r>
            <a:endParaRPr lang="en-US" dirty="0" smtClean="0"/>
          </a:p>
          <a:p>
            <a:r>
              <a:rPr lang="en-US" dirty="0" smtClean="0"/>
              <a:t>DL</a:t>
            </a:r>
          </a:p>
          <a:p>
            <a:pPr lvl="1"/>
            <a:r>
              <a:rPr lang="en-US" dirty="0" err="1" smtClean="0"/>
              <a:t>TensorFlow</a:t>
            </a:r>
            <a:endParaRPr lang="en-US" dirty="0" smtClean="0"/>
          </a:p>
          <a:p>
            <a:pPr lvl="1"/>
            <a:r>
              <a:rPr lang="en-US" dirty="0" err="1" smtClean="0"/>
              <a:t>Caffe</a:t>
            </a:r>
            <a:endParaRPr lang="en-US" dirty="0" smtClean="0"/>
          </a:p>
          <a:p>
            <a:pPr lvl="1"/>
            <a:r>
              <a:rPr lang="en-US" dirty="0" err="1" smtClean="0"/>
              <a:t>PyTorch</a:t>
            </a:r>
            <a:endParaRPr lang="en-US" dirty="0" smtClean="0"/>
          </a:p>
          <a:p>
            <a:pPr lvl="1"/>
            <a:r>
              <a:rPr lang="en-US" dirty="0" smtClean="0"/>
              <a:t>H2O</a:t>
            </a:r>
          </a:p>
          <a:p>
            <a:pPr lvl="1"/>
            <a:r>
              <a:rPr lang="en-US" dirty="0" err="1" smtClean="0"/>
              <a:t>MxNet</a:t>
            </a:r>
            <a:endParaRPr lang="en-US" dirty="0" smtClean="0"/>
          </a:p>
          <a:p>
            <a:pPr lvl="1"/>
            <a:r>
              <a:rPr lang="en-US" smtClean="0"/>
              <a:t>DL4j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7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443" y="2578936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Model Evaluation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9" y="191751"/>
            <a:ext cx="2231964" cy="19787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5341" y="4881781"/>
            <a:ext cx="1732463" cy="17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12844</TotalTime>
  <Words>748</Words>
  <Application>Microsoft Macintosh PowerPoint</Application>
  <PresentationFormat>Widescreen</PresentationFormat>
  <Paragraphs>186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Helvetica</vt:lpstr>
      <vt:lpstr>Helvetica Neue</vt:lpstr>
      <vt:lpstr>Helvetica Neue Light</vt:lpstr>
      <vt:lpstr>Helvetica Neue Thin</vt:lpstr>
      <vt:lpstr>IBM Plex Sans</vt:lpstr>
      <vt:lpstr>IBM Plex Sans Medium</vt:lpstr>
      <vt:lpstr>Mangal</vt:lpstr>
      <vt:lpstr>Office Theme</vt:lpstr>
      <vt:lpstr>   Machine Learning  Workflows Marius Danciu    </vt:lpstr>
      <vt:lpstr>Intro</vt:lpstr>
      <vt:lpstr>Training</vt:lpstr>
      <vt:lpstr>Algorithms</vt:lpstr>
      <vt:lpstr>Models</vt:lpstr>
      <vt:lpstr>Training is an optimization problem</vt:lpstr>
      <vt:lpstr>Pipelines</vt:lpstr>
      <vt:lpstr>Frameworks/libraries</vt:lpstr>
      <vt:lpstr>Model Evaluation</vt:lpstr>
      <vt:lpstr>Models performance</vt:lpstr>
      <vt:lpstr>Overfitting / bias</vt:lpstr>
      <vt:lpstr>Experiments</vt:lpstr>
      <vt:lpstr>IBM Watson Studio Experiment</vt:lpstr>
      <vt:lpstr>Models deployment</vt:lpstr>
      <vt:lpstr>Operationalize models</vt:lpstr>
      <vt:lpstr>Learn again … and again</vt:lpstr>
      <vt:lpstr>Workflow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workflows</dc:title>
  <dc:creator>Marius Ion Danciu</dc:creator>
  <cp:lastModifiedBy>Marius Ion Danciu</cp:lastModifiedBy>
  <cp:revision>77</cp:revision>
  <dcterms:created xsi:type="dcterms:W3CDTF">2018-04-26T13:56:12Z</dcterms:created>
  <dcterms:modified xsi:type="dcterms:W3CDTF">2018-05-11T06:52:44Z</dcterms:modified>
</cp:coreProperties>
</file>